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87" d="100"/>
          <a:sy n="87" d="100"/>
        </p:scale>
        <p:origin x="8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55291-216B-4149-A902-B8952A8395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E46E44-EDE9-4672-A99F-0C492CCFE3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E46DF-1621-4FC3-AC86-E129DC7FE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6D0034-A759-48E3-BDFC-35385AC81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E63D5-C9AA-4308-AD6B-0D36EF555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181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36DFD-3E87-401C-A3A2-3DC8108E2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B6DB4-5186-4B19-A789-327A61DAE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32096-FA74-49C0-B356-994E6C343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AAC66-386A-488A-A983-3915187B9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BF676-3DD4-4018-B8B7-54376D5B2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61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E56B1B-94CC-4881-AF20-39AB8FF73B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CFC61E-33C1-47B8-816D-D817095407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ED1A0A-4432-40B3-BB63-3884A64B3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C6B26-ACC8-4311-A73A-85327CBA7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13ED7-910D-45FA-B56B-D2B937D8E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82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ED3EC-2ABA-4C5C-BA1A-745736C64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40A9F-9914-41BD-B23F-A55C14F7C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004DD-BF20-48A3-8D26-E532C93CF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7C2CB-EF49-43C8-9A06-14296C9E4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82E37-82E6-4F5C-9F4A-BF38B7656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480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1C49E-BB75-403D-9248-E6524F229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3A30FA-A023-49E4-8422-F7B80FADA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D68693-00B0-49F0-9495-992D3D31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6F660-991E-49BC-934E-7F705C4B5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560DD1-6D96-4CCA-810F-36935E661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75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8C33A-7319-4BB8-A484-9FBA4C0B5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749CC-E4CC-428F-85DE-A0F087E5D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8B4200-BD9A-4BE9-A107-CAC222567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F988A-865C-4A8C-BC6E-9CB1B53A1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5CBBC5-6258-4CE0-A982-2814AF425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A6F1B0-8F58-4302-ABC6-60F96B086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240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80B51-E281-432A-B6CE-5B5293137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04FECA-2085-4AA6-AAEC-C3295ED55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72991E-915C-407D-808D-C79CB95D3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FC6798-3CBC-42FB-9D97-95955BAA98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607983-01A5-4A05-B446-022F954A1A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747726-DD69-4516-A0E3-89FF6EF45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16AFB0-5079-45C5-9B23-43BEFB3DB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730426-675F-43CC-8AEC-8B43E306D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49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229CD-09B6-436E-96C4-E458CDE37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C67373-061C-4450-8E61-7885D7CFF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33B4A2-0AAE-4A69-85C7-A4A8573F1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86FDCA-1D91-4DE8-A488-3A5219E9D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38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8338AF-2B2F-4651-AA91-0E7E73303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45883D-93BF-4875-BDBC-E67C01502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C01D5-53A0-41D9-971B-20B5B25D5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22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87F6F-5101-4717-BA13-BEAC555F9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7C010-E8BB-48D2-9E58-F566A393E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63CCCA-6A8F-4A34-ABDE-158E39E6D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DF49A-DAFE-48EE-9266-3AF29873D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04F09D-C30C-4EE7-B0F5-5DA0BADA7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DEDB6-C419-4FFB-801B-D00D9E246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35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5270C-9ABE-436B-A2F4-E4F349407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CA70E47-E53F-4573-BA58-6141B0F6F1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79BFB9-781A-4133-9180-3F33D048C8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6DA8C-F215-44DB-98CE-BA7F02DE2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5C5E1E-1A4D-4EA2-9E6B-BD70C4EED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542F2-4AF7-4500-9A5D-998AA9E9C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609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3E72E2-D613-48BE-92E7-F45B24D4D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79EFD-4A7B-4F9C-B3DD-FAE9B897A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5AF8A-FB82-4F1A-A551-323BE4A7CD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44576A-87D7-46CF-813A-96F6C27A21B6}" type="datetimeFigureOut">
              <a:rPr lang="en-US" smtClean="0"/>
              <a:t>3/16/2021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6BE9E-336E-418C-B461-5F0FB5B7B3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52227-8E74-42BA-A3AE-181509845E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F67877-39F7-4390-9F64-26574FD5E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005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95190A-6769-4BC7-8C99-24D500C10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0383" y="648727"/>
            <a:ext cx="804943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dirty="0"/>
              <a:t>What makes a camping site popular?</a:t>
            </a:r>
            <a:endParaRPr lang="en-US" sz="40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1" y="3842187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4530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 descr="RV Camping :: Fernwood Campground &amp; Resort, Big Sur California">
            <a:extLst>
              <a:ext uri="{FF2B5EF4-FFF2-40B4-BE49-F238E27FC236}">
                <a16:creationId xmlns:a16="http://schemas.microsoft.com/office/drawing/2014/main" id="{21779334-0D1D-49D5-A625-F7C8602588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61" r="10387" b="-4"/>
          <a:stretch/>
        </p:blipFill>
        <p:spPr bwMode="auto">
          <a:xfrm>
            <a:off x="3559122" y="2661260"/>
            <a:ext cx="2788920" cy="2788920"/>
          </a:xfrm>
          <a:custGeom>
            <a:avLst/>
            <a:gdLst/>
            <a:ahLst/>
            <a:cxnLst/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amping during the pandemic: An expert's essential tips for first-time  campers - The Washington Post">
            <a:extLst>
              <a:ext uri="{FF2B5EF4-FFF2-40B4-BE49-F238E27FC236}">
                <a16:creationId xmlns:a16="http://schemas.microsoft.com/office/drawing/2014/main" id="{CAB19506-89F6-46CA-A55B-6493FCE5478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11" r="11701" b="-3"/>
          <a:stretch/>
        </p:blipFill>
        <p:spPr bwMode="auto">
          <a:xfrm>
            <a:off x="20" y="10"/>
            <a:ext cx="3967953" cy="3383270"/>
          </a:xfrm>
          <a:custGeom>
            <a:avLst/>
            <a:gdLst/>
            <a:ahLst/>
            <a:cxnLst/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9019A11-B48B-4917-BE49-51114210D6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983" r="16913"/>
          <a:stretch/>
        </p:blipFill>
        <p:spPr>
          <a:xfrm>
            <a:off x="4825" y="4007260"/>
            <a:ext cx="3155071" cy="2850749"/>
          </a:xfrm>
          <a:custGeom>
            <a:avLst/>
            <a:gdLst/>
            <a:ahLst/>
            <a:cxnLst/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</p:spPr>
      </p:pic>
      <p:sp>
        <p:nvSpPr>
          <p:cNvPr id="1032" name="Content Placeholder 1031">
            <a:extLst>
              <a:ext uri="{FF2B5EF4-FFF2-40B4-BE49-F238E27FC236}">
                <a16:creationId xmlns:a16="http://schemas.microsoft.com/office/drawing/2014/main" id="{30D6B43F-4598-4B12-B746-0DD180A68F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940296" y="2871982"/>
            <a:ext cx="4668256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b="1" dirty="0"/>
              <a:t>Definition of Popular:</a:t>
            </a:r>
          </a:p>
          <a:p>
            <a:r>
              <a:rPr lang="en-US" sz="1800" dirty="0"/>
              <a:t>High Demand </a:t>
            </a:r>
            <a:r>
              <a:rPr lang="en-US" sz="1600" dirty="0"/>
              <a:t>(# of reservations/# of campsites)</a:t>
            </a:r>
          </a:p>
          <a:p>
            <a:r>
              <a:rPr lang="en-US" sz="1800" dirty="0"/>
              <a:t>Advance Booking </a:t>
            </a:r>
            <a:r>
              <a:rPr lang="en-US" sz="1600" dirty="0"/>
              <a:t>(days)</a:t>
            </a:r>
          </a:p>
          <a:p>
            <a:r>
              <a:rPr lang="en-US" sz="1800" dirty="0"/>
              <a:t>Average Number of Nights Camping </a:t>
            </a:r>
            <a:r>
              <a:rPr lang="en-US" sz="1600" dirty="0"/>
              <a:t>(days)</a:t>
            </a:r>
          </a:p>
          <a:p>
            <a:r>
              <a:rPr lang="en-US" sz="1800" dirty="0"/>
              <a:t>Types of Campsites</a:t>
            </a:r>
            <a:r>
              <a:rPr lang="en-US" sz="1600" dirty="0"/>
              <a:t> </a:t>
            </a:r>
            <a:br>
              <a:rPr lang="en-US" sz="1600" dirty="0"/>
            </a:br>
            <a:r>
              <a:rPr lang="en-US" sz="1600" dirty="0"/>
              <a:t>(tenting, remote, group, </a:t>
            </a:r>
            <a:r>
              <a:rPr lang="en-US" sz="1600" dirty="0" err="1"/>
              <a:t>RV&amp;Structures</a:t>
            </a:r>
            <a:r>
              <a:rPr lang="en-US" sz="1600" dirty="0"/>
              <a:t>)</a:t>
            </a:r>
          </a:p>
          <a:p>
            <a:r>
              <a:rPr lang="en-US" sz="1800" dirty="0"/>
              <a:t>Recreational Activities</a:t>
            </a:r>
          </a:p>
        </p:txBody>
      </p:sp>
    </p:spTree>
    <p:extLst>
      <p:ext uri="{BB962C8B-B14F-4D97-AF65-F5344CB8AC3E}">
        <p14:creationId xmlns:p14="http://schemas.microsoft.com/office/powerpoint/2010/main" val="1570111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95190A-6769-4BC7-8C99-24D500C10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8440" y="0"/>
            <a:ext cx="7221871" cy="1609344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 Economy – Covid19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E17DF78-CC98-4E2E-8E87-14F9DC37FB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9" r="2" b="6713"/>
          <a:stretch/>
        </p:blipFill>
        <p:spPr bwMode="auto">
          <a:xfrm>
            <a:off x="20" y="10"/>
            <a:ext cx="4475130" cy="2232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RhinoWolf all-in-one tent setup">
            <a:extLst>
              <a:ext uri="{FF2B5EF4-FFF2-40B4-BE49-F238E27FC236}">
                <a16:creationId xmlns:a16="http://schemas.microsoft.com/office/drawing/2014/main" id="{8AAD4C80-01BA-4903-9E2D-64857E148D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351" r="2" b="2599"/>
          <a:stretch/>
        </p:blipFill>
        <p:spPr bwMode="auto">
          <a:xfrm>
            <a:off x="20" y="2325504"/>
            <a:ext cx="4475130" cy="2215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Visiting in an RV? | Bigfork - Montana">
            <a:extLst>
              <a:ext uri="{FF2B5EF4-FFF2-40B4-BE49-F238E27FC236}">
                <a16:creationId xmlns:a16="http://schemas.microsoft.com/office/drawing/2014/main" id="{99C9F761-96B8-4CD7-A471-052F57648B0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5" r="13921" b="-1"/>
          <a:stretch/>
        </p:blipFill>
        <p:spPr bwMode="auto">
          <a:xfrm>
            <a:off x="20" y="4634159"/>
            <a:ext cx="4475130" cy="2223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2" name="Content Placeholder 1031">
            <a:extLst>
              <a:ext uri="{FF2B5EF4-FFF2-40B4-BE49-F238E27FC236}">
                <a16:creationId xmlns:a16="http://schemas.microsoft.com/office/drawing/2014/main" id="{30D6B43F-4598-4B12-B746-0DD180A68F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70109" y="1647131"/>
            <a:ext cx="7040202" cy="482633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200"/>
              </a:spcBef>
            </a:pPr>
            <a:r>
              <a:rPr lang="en-US" sz="2400" b="1" dirty="0"/>
              <a:t>Campgrounds and RV parks generate $25.6 bn/year 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Campers spend over $31bn/year:</a:t>
            </a:r>
          </a:p>
          <a:p>
            <a:pPr marL="571500" lvl="1">
              <a:spcBef>
                <a:spcPts val="1200"/>
              </a:spcBef>
            </a:pPr>
            <a:r>
              <a:rPr lang="en-US" b="1" dirty="0"/>
              <a:t>Camping gear</a:t>
            </a:r>
          </a:p>
          <a:p>
            <a:pPr marL="571500" lvl="1">
              <a:spcBef>
                <a:spcPts val="1200"/>
              </a:spcBef>
            </a:pPr>
            <a:r>
              <a:rPr lang="en-US" b="1" dirty="0"/>
              <a:t>Accessories</a:t>
            </a:r>
          </a:p>
          <a:p>
            <a:pPr marL="571500" lvl="1">
              <a:spcBef>
                <a:spcPts val="1200"/>
              </a:spcBef>
            </a:pPr>
            <a:r>
              <a:rPr lang="en-US" b="1" dirty="0"/>
              <a:t>Vehicles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91 million campers/year </a:t>
            </a:r>
          </a:p>
          <a:p>
            <a:pPr>
              <a:spcBef>
                <a:spcPts val="1200"/>
              </a:spcBef>
            </a:pPr>
            <a:r>
              <a:rPr lang="en-US" sz="2400" b="1" dirty="0"/>
              <a:t>Covid19 has increased camping popularity</a:t>
            </a:r>
          </a:p>
          <a:p>
            <a:pPr marL="571500" lvl="1">
              <a:spcBef>
                <a:spcPts val="1200"/>
              </a:spcBef>
            </a:pPr>
            <a:r>
              <a:rPr lang="en-US" b="1" dirty="0"/>
              <a:t>Social distancing</a:t>
            </a:r>
          </a:p>
          <a:p>
            <a:pPr marL="571500" lvl="1">
              <a:spcBef>
                <a:spcPts val="1200"/>
              </a:spcBef>
            </a:pPr>
            <a:r>
              <a:rPr lang="en-US" b="1" dirty="0"/>
              <a:t>Local traveling</a:t>
            </a:r>
          </a:p>
          <a:p>
            <a:pPr marL="571500" lvl="1">
              <a:spcBef>
                <a:spcPts val="1200"/>
              </a:spcBef>
            </a:pPr>
            <a:r>
              <a:rPr lang="en-US" b="1" dirty="0"/>
              <a:t>Newcomers entering camping</a:t>
            </a:r>
            <a:endParaRPr lang="en-US" sz="2000" b="1" dirty="0"/>
          </a:p>
          <a:p>
            <a:pPr marL="457200" lvl="1" indent="0">
              <a:buNone/>
            </a:pPr>
            <a:endParaRPr lang="en-US" sz="16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655F32-8102-4823-8C1B-660F6470F81B}"/>
              </a:ext>
            </a:extLst>
          </p:cNvPr>
          <p:cNvSpPr txBox="1"/>
          <p:nvPr/>
        </p:nvSpPr>
        <p:spPr>
          <a:xfrm>
            <a:off x="5831570" y="987068"/>
            <a:ext cx="841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2019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175DF07-97DC-49F0-992F-0538A1A48C61}"/>
              </a:ext>
            </a:extLst>
          </p:cNvPr>
          <p:cNvSpPr txBox="1"/>
          <p:nvPr/>
        </p:nvSpPr>
        <p:spPr>
          <a:xfrm>
            <a:off x="8902773" y="1036523"/>
            <a:ext cx="14281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2020-21</a:t>
            </a:r>
          </a:p>
        </p:txBody>
      </p:sp>
    </p:spTree>
    <p:extLst>
      <p:ext uri="{BB962C8B-B14F-4D97-AF65-F5344CB8AC3E}">
        <p14:creationId xmlns:p14="http://schemas.microsoft.com/office/powerpoint/2010/main" val="1865108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95190A-6769-4BC7-8C99-24D500C10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64" y="216392"/>
            <a:ext cx="7221871" cy="1609344"/>
          </a:xfr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Research Findings</a:t>
            </a:r>
          </a:p>
        </p:txBody>
      </p:sp>
      <p:sp>
        <p:nvSpPr>
          <p:cNvPr id="1032" name="Content Placeholder 1031">
            <a:extLst>
              <a:ext uri="{FF2B5EF4-FFF2-40B4-BE49-F238E27FC236}">
                <a16:creationId xmlns:a16="http://schemas.microsoft.com/office/drawing/2014/main" id="{30D6B43F-4598-4B12-B746-0DD180A68F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173964" y="1727599"/>
            <a:ext cx="7535161" cy="461439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spcBef>
                <a:spcPts val="1200"/>
              </a:spcBef>
              <a:buNone/>
            </a:pPr>
            <a:r>
              <a:rPr lang="en-US" sz="3200" b="1" dirty="0"/>
              <a:t>High Demand:</a:t>
            </a:r>
          </a:p>
          <a:p>
            <a:pPr lvl="1">
              <a:spcBef>
                <a:spcPts val="1200"/>
              </a:spcBef>
            </a:pPr>
            <a:r>
              <a:rPr lang="en-US" sz="2800" b="1" dirty="0"/>
              <a:t>“Destination” Campgrounds (Yosemite)</a:t>
            </a:r>
          </a:p>
          <a:p>
            <a:pPr lvl="1">
              <a:spcBef>
                <a:spcPts val="1200"/>
              </a:spcBef>
            </a:pPr>
            <a:r>
              <a:rPr lang="en-US" sz="2800" b="1" dirty="0"/>
              <a:t>Remote and Group site (privacy)</a:t>
            </a:r>
          </a:p>
          <a:p>
            <a:pPr lvl="1">
              <a:spcBef>
                <a:spcPts val="1200"/>
              </a:spcBef>
            </a:pPr>
            <a:r>
              <a:rPr lang="en-US" sz="2800" b="1" dirty="0"/>
              <a:t>Tenting &gt; RV-Cabins-Yurts </a:t>
            </a:r>
          </a:p>
          <a:p>
            <a:pPr lvl="1">
              <a:spcBef>
                <a:spcPts val="1200"/>
              </a:spcBef>
            </a:pPr>
            <a:r>
              <a:rPr lang="en-US" sz="2800" b="1" dirty="0"/>
              <a:t>Activities:</a:t>
            </a:r>
          </a:p>
          <a:p>
            <a:pPr lvl="2">
              <a:spcBef>
                <a:spcPts val="1200"/>
              </a:spcBef>
            </a:pPr>
            <a:r>
              <a:rPr lang="en-US" b="1" dirty="0"/>
              <a:t>Historical and Cultural Sites</a:t>
            </a:r>
          </a:p>
          <a:p>
            <a:pPr lvl="2">
              <a:spcBef>
                <a:spcPts val="1200"/>
              </a:spcBef>
            </a:pPr>
            <a:r>
              <a:rPr lang="en-US" b="1" dirty="0"/>
              <a:t>Photography</a:t>
            </a:r>
          </a:p>
          <a:p>
            <a:pPr lvl="2">
              <a:spcBef>
                <a:spcPts val="1200"/>
              </a:spcBef>
            </a:pPr>
            <a:r>
              <a:rPr lang="en-US" b="1" dirty="0"/>
              <a:t>Stargazing </a:t>
            </a:r>
          </a:p>
          <a:p>
            <a:pPr lvl="2">
              <a:spcBef>
                <a:spcPts val="1200"/>
              </a:spcBef>
            </a:pPr>
            <a:r>
              <a:rPr lang="en-US" b="1" dirty="0"/>
              <a:t>Wilderness</a:t>
            </a:r>
            <a:endParaRPr lang="en-US" sz="2400" b="1" dirty="0"/>
          </a:p>
          <a:p>
            <a:pPr marL="457200" lvl="1" indent="0">
              <a:buNone/>
            </a:pPr>
            <a:endParaRPr lang="en-US" sz="1600" b="1" dirty="0"/>
          </a:p>
        </p:txBody>
      </p:sp>
      <p:pic>
        <p:nvPicPr>
          <p:cNvPr id="1026" name="Picture 2" descr="The Most Remote Designated Campsites in North America - Gander RV &amp; Outdoors">
            <a:extLst>
              <a:ext uri="{FF2B5EF4-FFF2-40B4-BE49-F238E27FC236}">
                <a16:creationId xmlns:a16="http://schemas.microsoft.com/office/drawing/2014/main" id="{8B2FD425-142C-4A9D-939F-8C8ADF8335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190500"/>
            <a:ext cx="3209019" cy="1865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0 Group Camping Games and Activities for Adults | LoveToKnow">
            <a:extLst>
              <a:ext uri="{FF2B5EF4-FFF2-40B4-BE49-F238E27FC236}">
                <a16:creationId xmlns:a16="http://schemas.microsoft.com/office/drawing/2014/main" id="{EB869531-3B9A-4E3B-A284-2BD26F96C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55" y="2362810"/>
            <a:ext cx="3152804" cy="2029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6" descr="Yosemite National Park Camping">
            <a:extLst>
              <a:ext uri="{FF2B5EF4-FFF2-40B4-BE49-F238E27FC236}">
                <a16:creationId xmlns:a16="http://schemas.microsoft.com/office/drawing/2014/main" id="{9348F774-E356-4BF0-B009-D0B883EE515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1D4E2E-84D2-452A-954E-0A963C4FE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876" y="4577346"/>
            <a:ext cx="3207084" cy="213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4546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126</Words>
  <Application>Microsoft Office PowerPoint</Application>
  <PresentationFormat>Widescreen</PresentationFormat>
  <Paragraphs>30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What makes a camping site popular?</vt:lpstr>
      <vt:lpstr>US Economy – Covid19</vt:lpstr>
      <vt:lpstr>Research Findings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makes a camping site popular?</dc:title>
  <dc:creator>Shadia Duery</dc:creator>
  <cp:lastModifiedBy>Shadia Duery</cp:lastModifiedBy>
  <cp:revision>10</cp:revision>
  <dcterms:created xsi:type="dcterms:W3CDTF">2021-03-16T22:57:24Z</dcterms:created>
  <dcterms:modified xsi:type="dcterms:W3CDTF">2021-03-17T03:33:43Z</dcterms:modified>
</cp:coreProperties>
</file>

<file path=docProps/thumbnail.jpeg>
</file>